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98" r:id="rId2"/>
    <p:sldId id="322" r:id="rId3"/>
    <p:sldId id="399" r:id="rId4"/>
    <p:sldId id="405" r:id="rId5"/>
    <p:sldId id="409" r:id="rId6"/>
    <p:sldId id="406" r:id="rId7"/>
    <p:sldId id="410" r:id="rId8"/>
    <p:sldId id="402" r:id="rId9"/>
    <p:sldId id="411" r:id="rId10"/>
    <p:sldId id="403" r:id="rId11"/>
    <p:sldId id="412" r:id="rId12"/>
    <p:sldId id="400" r:id="rId13"/>
    <p:sldId id="414" r:id="rId14"/>
    <p:sldId id="4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8"/>
    <p:restoredTop sz="86552"/>
  </p:normalViewPr>
  <p:slideViewPr>
    <p:cSldViewPr snapToGrid="0" snapToObjects="1">
      <p:cViewPr varScale="1">
        <p:scale>
          <a:sx n="59" d="100"/>
          <a:sy n="59" d="100"/>
        </p:scale>
        <p:origin x="-1014"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AD056-2CC6-3543-9705-E19D967B97C0}" type="datetimeFigureOut">
              <a:rPr lang="en-US" smtClean="0"/>
              <a:pPr/>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48095-69CD-0343-873A-D777AEDB42D7}" type="slidenum">
              <a:rPr lang="en-US" smtClean="0"/>
              <a:pPr/>
              <a:t>‹#›</a:t>
            </a:fld>
            <a:endParaRPr lang="en-US"/>
          </a:p>
        </p:txBody>
      </p:sp>
    </p:spTree>
    <p:extLst>
      <p:ext uri="{BB962C8B-B14F-4D97-AF65-F5344CB8AC3E}">
        <p14:creationId xmlns:p14="http://schemas.microsoft.com/office/powerpoint/2010/main" xmlns="" val="362778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6EFDE-0E7F-432C-B004-E396927AD8CE}" type="slidenum">
              <a:rPr lang="en-IN" smtClean="0"/>
              <a:pPr/>
              <a:t>1</a:t>
            </a:fld>
            <a:endParaRPr lang="en-IN"/>
          </a:p>
        </p:txBody>
      </p:sp>
    </p:spTree>
    <p:extLst>
      <p:ext uri="{BB962C8B-B14F-4D97-AF65-F5344CB8AC3E}">
        <p14:creationId xmlns:p14="http://schemas.microsoft.com/office/powerpoint/2010/main" xmlns="" val="65435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10</a:t>
            </a:fld>
            <a:endParaRPr lang="en-US" dirty="0"/>
          </a:p>
        </p:txBody>
      </p:sp>
    </p:spTree>
    <p:extLst>
      <p:ext uri="{BB962C8B-B14F-4D97-AF65-F5344CB8AC3E}">
        <p14:creationId xmlns:p14="http://schemas.microsoft.com/office/powerpoint/2010/main" xmlns="" val="2699527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11</a:t>
            </a:fld>
            <a:endParaRPr lang="en-US" dirty="0"/>
          </a:p>
        </p:txBody>
      </p:sp>
    </p:spTree>
    <p:extLst>
      <p:ext uri="{BB962C8B-B14F-4D97-AF65-F5344CB8AC3E}">
        <p14:creationId xmlns:p14="http://schemas.microsoft.com/office/powerpoint/2010/main" xmlns="" val="48190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0070C0"/>
                </a:solidFill>
                <a:latin typeface="Calibri" panose="020F0502020204030204" pitchFamily="34" charset="0"/>
                <a:cs typeface="Calibri"/>
              </a:rPr>
              <a:t>read not ruffle too many political feathers</a:t>
            </a:r>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12</a:t>
            </a:fld>
            <a:endParaRPr lang="en-US" dirty="0"/>
          </a:p>
        </p:txBody>
      </p:sp>
    </p:spTree>
    <p:extLst>
      <p:ext uri="{BB962C8B-B14F-4D97-AF65-F5344CB8AC3E}">
        <p14:creationId xmlns:p14="http://schemas.microsoft.com/office/powerpoint/2010/main" xmlns="" val="711109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heads for state, governments and prime ministers. </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80-90 ministers. Over 100 VVIP and VIP…without count leaders of international organizations…</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13</a:t>
            </a:fld>
            <a:endParaRPr lang="en-US" dirty="0"/>
          </a:p>
        </p:txBody>
      </p:sp>
    </p:spTree>
    <p:extLst>
      <p:ext uri="{BB962C8B-B14F-4D97-AF65-F5344CB8AC3E}">
        <p14:creationId xmlns:p14="http://schemas.microsoft.com/office/powerpoint/2010/main" xmlns="" val="565504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14</a:t>
            </a:fld>
            <a:endParaRPr lang="en-US" dirty="0"/>
          </a:p>
        </p:txBody>
      </p:sp>
    </p:spTree>
    <p:extLst>
      <p:ext uri="{BB962C8B-B14F-4D97-AF65-F5344CB8AC3E}">
        <p14:creationId xmlns:p14="http://schemas.microsoft.com/office/powerpoint/2010/main" xmlns="" val="339687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2</a:t>
            </a:fld>
            <a:endParaRPr lang="en-US" dirty="0"/>
          </a:p>
        </p:txBody>
      </p:sp>
    </p:spTree>
    <p:extLst>
      <p:ext uri="{BB962C8B-B14F-4D97-AF65-F5344CB8AC3E}">
        <p14:creationId xmlns:p14="http://schemas.microsoft.com/office/powerpoint/2010/main" xmlns="" val="140402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3</a:t>
            </a:fld>
            <a:endParaRPr lang="en-US" dirty="0"/>
          </a:p>
        </p:txBody>
      </p:sp>
    </p:spTree>
    <p:extLst>
      <p:ext uri="{BB962C8B-B14F-4D97-AF65-F5344CB8AC3E}">
        <p14:creationId xmlns:p14="http://schemas.microsoft.com/office/powerpoint/2010/main" xmlns="" val="120726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4</a:t>
            </a:fld>
            <a:endParaRPr lang="en-US" dirty="0"/>
          </a:p>
        </p:txBody>
      </p:sp>
    </p:spTree>
    <p:extLst>
      <p:ext uri="{BB962C8B-B14F-4D97-AF65-F5344CB8AC3E}">
        <p14:creationId xmlns:p14="http://schemas.microsoft.com/office/powerpoint/2010/main" xmlns="" val="2587358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5</a:t>
            </a:fld>
            <a:endParaRPr lang="en-US" dirty="0"/>
          </a:p>
        </p:txBody>
      </p:sp>
    </p:spTree>
    <p:extLst>
      <p:ext uri="{BB962C8B-B14F-4D97-AF65-F5344CB8AC3E}">
        <p14:creationId xmlns:p14="http://schemas.microsoft.com/office/powerpoint/2010/main" xmlns="" val="1781572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6</a:t>
            </a:fld>
            <a:endParaRPr lang="en-US" dirty="0"/>
          </a:p>
        </p:txBody>
      </p:sp>
    </p:spTree>
    <p:extLst>
      <p:ext uri="{BB962C8B-B14F-4D97-AF65-F5344CB8AC3E}">
        <p14:creationId xmlns:p14="http://schemas.microsoft.com/office/powerpoint/2010/main" xmlns="" val="28677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7</a:t>
            </a:fld>
            <a:endParaRPr lang="en-US" dirty="0"/>
          </a:p>
        </p:txBody>
      </p:sp>
    </p:spTree>
    <p:extLst>
      <p:ext uri="{BB962C8B-B14F-4D97-AF65-F5344CB8AC3E}">
        <p14:creationId xmlns:p14="http://schemas.microsoft.com/office/powerpoint/2010/main" xmlns="" val="418198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0070C0"/>
              </a:solidFill>
              <a:latin typeface="Calibri" panose="020F0502020204030204" pitchFamily="34" charset="0"/>
              <a:cs typeface="Calibri"/>
            </a:endParaRP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8</a:t>
            </a:fld>
            <a:endParaRPr lang="en-US" dirty="0"/>
          </a:p>
        </p:txBody>
      </p:sp>
    </p:spTree>
    <p:extLst>
      <p:ext uri="{BB962C8B-B14F-4D97-AF65-F5344CB8AC3E}">
        <p14:creationId xmlns:p14="http://schemas.microsoft.com/office/powerpoint/2010/main" xmlns="" val="76687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70C0"/>
                </a:solidFill>
                <a:latin typeface="Calibri" panose="020F0502020204030204" pitchFamily="34" charset="0"/>
                <a:cs typeface="Calibri"/>
              </a:rPr>
              <a:t>Called ”statement on ICPD25” not commitments</a:t>
            </a:r>
          </a:p>
          <a:p>
            <a:pPr marL="457200" indent="-457200" algn="just">
              <a:buFont typeface="Arial" panose="020B0604020202020204" pitchFamily="34" charset="0"/>
              <a:buChar char="•"/>
            </a:pPr>
            <a:r>
              <a:rPr lang="en-US" sz="1200" b="1" dirty="0">
                <a:solidFill>
                  <a:srgbClr val="0070C0"/>
                </a:solidFill>
                <a:latin typeface="Calibri" panose="020F0502020204030204" pitchFamily="34" charset="0"/>
                <a:cs typeface="Calibri"/>
              </a:rPr>
              <a:t>Five themes</a:t>
            </a:r>
          </a:p>
          <a:p>
            <a:pPr marL="457200" indent="-457200" algn="just">
              <a:buFont typeface="Arial" panose="020B0604020202020204" pitchFamily="34" charset="0"/>
              <a:buChar char="•"/>
            </a:pPr>
            <a:r>
              <a:rPr lang="en-US" sz="1200" b="1" dirty="0">
                <a:solidFill>
                  <a:srgbClr val="0070C0"/>
                </a:solidFill>
                <a:latin typeface="Calibri" panose="020F0502020204030204" pitchFamily="34" charset="0"/>
                <a:cs typeface="Calibri"/>
              </a:rPr>
              <a:t>17 commitments</a:t>
            </a:r>
          </a:p>
          <a:p>
            <a:pPr marL="457200" indent="-457200" algn="just">
              <a:buFont typeface="Arial" panose="020B0604020202020204" pitchFamily="34" charset="0"/>
              <a:buChar char="•"/>
            </a:pPr>
            <a:r>
              <a:rPr lang="en-US" sz="1200" b="1" dirty="0">
                <a:solidFill>
                  <a:srgbClr val="0070C0"/>
                </a:solidFill>
                <a:latin typeface="Calibri" panose="020F0502020204030204" pitchFamily="34" charset="0"/>
                <a:cs typeface="Calibri"/>
              </a:rPr>
              <a:t>3 zeros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0070C0"/>
              </a:solidFill>
              <a:latin typeface="Calibri" panose="020F0502020204030204" pitchFamily="34" charset="0"/>
              <a:cs typeface="Calibri"/>
            </a:endParaRPr>
          </a:p>
          <a:p>
            <a:endParaRPr lang="en-US" dirty="0"/>
          </a:p>
        </p:txBody>
      </p:sp>
      <p:sp>
        <p:nvSpPr>
          <p:cNvPr id="4" name="Slide Number Placeholder 3"/>
          <p:cNvSpPr>
            <a:spLocks noGrp="1"/>
          </p:cNvSpPr>
          <p:nvPr>
            <p:ph type="sldNum" sz="quarter" idx="10"/>
          </p:nvPr>
        </p:nvSpPr>
        <p:spPr/>
        <p:txBody>
          <a:bodyPr/>
          <a:lstStyle/>
          <a:p>
            <a:pPr>
              <a:defRPr/>
            </a:pPr>
            <a:fld id="{823059F4-3037-4481-91C1-E9D8AB6C0BF7}" type="slidenum">
              <a:rPr lang="en-US" smtClean="0"/>
              <a:pPr>
                <a:defRPr/>
              </a:pPr>
              <a:t>9</a:t>
            </a:fld>
            <a:endParaRPr lang="en-US" dirty="0"/>
          </a:p>
        </p:txBody>
      </p:sp>
    </p:spTree>
    <p:extLst>
      <p:ext uri="{BB962C8B-B14F-4D97-AF65-F5344CB8AC3E}">
        <p14:creationId xmlns:p14="http://schemas.microsoft.com/office/powerpoint/2010/main" xmlns="" val="1592546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44FEA0-EF8C-9347-9072-78ACF8EA87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26980A8-2165-F74D-B7BA-FDFA57B881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74B34AE-0F5E-3147-A8E7-9C4B0652AD3D}"/>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B5EB292D-B62E-D54C-A3C3-CF5CDD2A5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D50D95-5F4A-6D4E-B952-A646C24A3F8C}"/>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424533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2616A-FC67-2543-AC8E-5C17178701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DAAB6BB-365E-824B-9761-732151F13A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3967C0-AB3E-1E45-88AA-4C8BF8117138}"/>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4C208624-8595-E74B-8410-9101A1BC33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78D45EE-A11C-7846-8CF9-08A39160397B}"/>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146932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0F3D357-3A6B-D74D-92F9-71A2468950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C659CAD-E5B1-D142-84C0-12702EFD95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C4658A-A71E-534B-A1DF-EE7AC3A27422}"/>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636A8E00-55FB-C94F-A858-84DBD5221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1CA08BF-09CC-4149-9CE2-9B750551A06A}"/>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228621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C3501C-0145-A84B-9942-9F8EA3BDB8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52B4CB-9336-ED4F-9BC9-F4A0716EC2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373F52-F0AA-9F48-9E6B-5A4999C369AF}"/>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4D74C5DC-0B34-5849-9D16-B5D0D7F1F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FF625B-4C25-C845-90A4-7E8CC0A8E678}"/>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400735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90403-4115-D94B-A156-5D600EA96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3378C1C-851F-9C45-B606-EB712F469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CAEEBD-979F-D147-85DE-3ADEA09DF169}"/>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33FA31C6-503C-3D48-8FEF-18EB98C4A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89B52D5-6242-BB4B-AA99-BF6F595BC56E}"/>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909742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D3596-D66D-834A-860A-3B815257C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F927137-1379-5343-B6F1-C93540C2CB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BE9ACB3-46DC-1A48-AF39-68F079B379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D614B18-74DD-3544-A266-C7540F9A19C3}"/>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6" name="Footer Placeholder 5">
            <a:extLst>
              <a:ext uri="{FF2B5EF4-FFF2-40B4-BE49-F238E27FC236}">
                <a16:creationId xmlns:a16="http://schemas.microsoft.com/office/drawing/2014/main" xmlns="" id="{2DEB3621-6D4C-7649-ADB5-340C910B8B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85DD1B2-7F0C-9F49-84D0-DD9A4EB71022}"/>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148420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5B78C-A989-C948-A2B5-4F6062C871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0DEA2E4-86B7-DB4D-8D4D-1035112A41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D455D3B-21D0-3D4B-B52C-31C246DBA9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EFD9A0D-37A5-6D43-95CA-D30E6C69B1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E8964D7-D660-9E40-AB67-0CEDB4258E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4052B73-ECD3-8445-8DE1-B35407CCAD40}"/>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8" name="Footer Placeholder 7">
            <a:extLst>
              <a:ext uri="{FF2B5EF4-FFF2-40B4-BE49-F238E27FC236}">
                <a16:creationId xmlns:a16="http://schemas.microsoft.com/office/drawing/2014/main" xmlns="" id="{CC351985-827B-FA4E-92CF-140E8D30A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F65BC99-7A2D-FC42-BA5B-24215CB473EB}"/>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32842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84612-D43E-7C49-8C08-C8452237FB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1D9A30-EAFB-4B41-B22A-AE88179F1614}"/>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4" name="Footer Placeholder 3">
            <a:extLst>
              <a:ext uri="{FF2B5EF4-FFF2-40B4-BE49-F238E27FC236}">
                <a16:creationId xmlns:a16="http://schemas.microsoft.com/office/drawing/2014/main" xmlns="" id="{0E479814-BE5C-0145-9264-F605FD6CA4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6B3A539-4591-674C-A35A-17E68C7DFFFD}"/>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349841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32FB339-35FC-684F-8491-816DC1B7215C}"/>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3" name="Footer Placeholder 2">
            <a:extLst>
              <a:ext uri="{FF2B5EF4-FFF2-40B4-BE49-F238E27FC236}">
                <a16:creationId xmlns:a16="http://schemas.microsoft.com/office/drawing/2014/main" xmlns="" id="{4E129E4E-A67D-EA42-8D8D-6EF0BFDA7F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6E5EBE6-6203-B341-95FF-18D57B877B7A}"/>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66786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A0D06A-F905-494F-8FC1-487526BBD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3A34156-0C46-8647-AA3C-DBA5FF0AF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F0D419-4A3A-384F-AB90-8282FC205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044AC56-3EBF-DE44-8E86-199BDD8B8A88}"/>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6" name="Footer Placeholder 5">
            <a:extLst>
              <a:ext uri="{FF2B5EF4-FFF2-40B4-BE49-F238E27FC236}">
                <a16:creationId xmlns:a16="http://schemas.microsoft.com/office/drawing/2014/main" xmlns="" id="{87B88A7F-CC8C-5842-B9EE-D2A8165CE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481ECC4-CBED-D048-BEAC-F9A7DA7B3BFB}"/>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40616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D5C56D-658C-B248-9796-0463C7F5C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2778316-36F6-1442-88D3-01C66E636C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1CC02A2-2A04-9347-841D-1A983B7DF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C58D5BD-C3D0-A047-A494-27B2717405C0}"/>
              </a:ext>
            </a:extLst>
          </p:cNvPr>
          <p:cNvSpPr>
            <a:spLocks noGrp="1"/>
          </p:cNvSpPr>
          <p:nvPr>
            <p:ph type="dt" sz="half" idx="10"/>
          </p:nvPr>
        </p:nvSpPr>
        <p:spPr/>
        <p:txBody>
          <a:bodyPr/>
          <a:lstStyle/>
          <a:p>
            <a:fld id="{0F789D82-BFE6-7743-93C5-FE1B5A18A9BC}" type="datetimeFigureOut">
              <a:rPr lang="en-US" smtClean="0"/>
              <a:pPr/>
              <a:t>11/4/2019</a:t>
            </a:fld>
            <a:endParaRPr lang="en-US"/>
          </a:p>
        </p:txBody>
      </p:sp>
      <p:sp>
        <p:nvSpPr>
          <p:cNvPr id="6" name="Footer Placeholder 5">
            <a:extLst>
              <a:ext uri="{FF2B5EF4-FFF2-40B4-BE49-F238E27FC236}">
                <a16:creationId xmlns:a16="http://schemas.microsoft.com/office/drawing/2014/main" xmlns="" id="{6116982D-5483-654D-BB21-E78567ACC9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53322EA-1E40-3243-926E-8EFB4C8C6AD2}"/>
              </a:ext>
            </a:extLst>
          </p:cNvPr>
          <p:cNvSpPr>
            <a:spLocks noGrp="1"/>
          </p:cNvSpPr>
          <p:nvPr>
            <p:ph type="sldNum" sz="quarter" idx="12"/>
          </p:nvPr>
        </p:nvSpPr>
        <p:spPr/>
        <p:txBody>
          <a:body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297815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860CA9C-556E-BA44-AF7C-BF84A9E66B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0842A28-7CF2-9E45-A9F3-18D476672A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BB1CB49-84A6-1042-AE6A-947420257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89D82-BFE6-7743-93C5-FE1B5A18A9BC}" type="datetimeFigureOut">
              <a:rPr lang="en-US" smtClean="0"/>
              <a:pPr/>
              <a:t>11/4/2019</a:t>
            </a:fld>
            <a:endParaRPr lang="en-US"/>
          </a:p>
        </p:txBody>
      </p:sp>
      <p:sp>
        <p:nvSpPr>
          <p:cNvPr id="5" name="Footer Placeholder 4">
            <a:extLst>
              <a:ext uri="{FF2B5EF4-FFF2-40B4-BE49-F238E27FC236}">
                <a16:creationId xmlns:a16="http://schemas.microsoft.com/office/drawing/2014/main" xmlns="" id="{CFC21F7D-1180-D047-B9AF-15EC5E3BEB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6084B78-FFBE-7740-9514-489B46C489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95CC6-0937-CB4A-88D2-EB8E8C7A160E}" type="slidenum">
              <a:rPr lang="en-US" smtClean="0"/>
              <a:pPr/>
              <a:t>‹#›</a:t>
            </a:fld>
            <a:endParaRPr lang="en-US"/>
          </a:p>
        </p:txBody>
      </p:sp>
    </p:spTree>
    <p:extLst>
      <p:ext uri="{BB962C8B-B14F-4D97-AF65-F5344CB8AC3E}">
        <p14:creationId xmlns:p14="http://schemas.microsoft.com/office/powerpoint/2010/main" xmlns="" val="396064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nairobisummiticpd.org/add-commitment"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nairobisummiticpd.org/content/guideline%C2%A0-developing-and-formulating-national-and-partner-commitments-nairobi-summit-icpd2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 id="{DC21FA67-BAD8-4299-8E4B-CA0F70953945}"/>
              </a:ext>
            </a:extLst>
          </p:cNvPr>
          <p:cNvSpPr txBox="1"/>
          <p:nvPr/>
        </p:nvSpPr>
        <p:spPr>
          <a:xfrm>
            <a:off x="201784" y="566723"/>
            <a:ext cx="11462835" cy="5940088"/>
          </a:xfrm>
          <a:prstGeom prst="rect">
            <a:avLst/>
          </a:prstGeom>
          <a:noFill/>
          <a:ln w="19050">
            <a:noFill/>
          </a:ln>
        </p:spPr>
        <p:txBody>
          <a:bodyPr wrap="square" rtlCol="0">
            <a:spAutoFit/>
          </a:bodyPr>
          <a:lstStyle/>
          <a:p>
            <a:pPr algn="ctr"/>
            <a:endParaRPr lang="en-GB" sz="3600" b="1" dirty="0">
              <a:solidFill>
                <a:srgbClr val="002060"/>
              </a:solidFill>
              <a:latin typeface="Calibri" panose="020F0502020204030204" pitchFamily="34" charset="0"/>
            </a:endParaRPr>
          </a:p>
          <a:p>
            <a:pPr algn="ctr"/>
            <a:endParaRPr lang="en-GB" sz="3600" b="1" dirty="0">
              <a:solidFill>
                <a:srgbClr val="0070C0"/>
              </a:solidFill>
              <a:latin typeface="Calibri" panose="020F0502020204030204" pitchFamily="34" charset="0"/>
            </a:endParaRPr>
          </a:p>
          <a:p>
            <a:pPr algn="ctr"/>
            <a:endParaRPr lang="en-GB" sz="3600" b="1" dirty="0">
              <a:solidFill>
                <a:srgbClr val="0070C0"/>
              </a:solidFill>
              <a:latin typeface="Calibri" panose="020F0502020204030204" pitchFamily="34" charset="0"/>
            </a:endParaRPr>
          </a:p>
          <a:p>
            <a:pPr algn="ctr"/>
            <a:r>
              <a:rPr lang="en-GB" sz="3600" b="1" dirty="0">
                <a:solidFill>
                  <a:srgbClr val="0070C0"/>
                </a:solidFill>
                <a:latin typeface="Calibri" panose="020F0502020204030204" pitchFamily="34" charset="0"/>
              </a:rPr>
              <a:t>Nairobi Summit – Brief Overview of the Conference </a:t>
            </a:r>
            <a:endParaRPr lang="en-GB" sz="3200" b="1" dirty="0">
              <a:solidFill>
                <a:srgbClr val="002060"/>
              </a:solidFill>
              <a:latin typeface="Calibri" panose="020F0502020204030204" pitchFamily="34" charset="0"/>
            </a:endParaRPr>
          </a:p>
          <a:p>
            <a:pPr algn="ctr" fontAlgn="base"/>
            <a:endParaRPr lang="en-IN" sz="2667" dirty="0">
              <a:solidFill>
                <a:srgbClr val="A50021"/>
              </a:solidFill>
              <a:latin typeface="Roboto" panose="02000000000000000000" pitchFamily="2" charset="0"/>
              <a:ea typeface="Roboto" panose="02000000000000000000" pitchFamily="2" charset="0"/>
            </a:endParaRPr>
          </a:p>
          <a:p>
            <a:pPr algn="ctr" fontAlgn="base"/>
            <a:endParaRPr lang="en-IN" sz="2800" b="1" dirty="0">
              <a:latin typeface="Roboto" panose="02000000000000000000" pitchFamily="2" charset="0"/>
              <a:ea typeface="Roboto" panose="02000000000000000000" pitchFamily="2" charset="0"/>
            </a:endParaRPr>
          </a:p>
          <a:p>
            <a:pPr algn="ctr" fontAlgn="base"/>
            <a:endParaRPr lang="en-IN" sz="2800" b="1" dirty="0">
              <a:latin typeface="Roboto" panose="02000000000000000000" pitchFamily="2" charset="0"/>
              <a:ea typeface="Roboto" panose="02000000000000000000" pitchFamily="2" charset="0"/>
            </a:endParaRPr>
          </a:p>
          <a:p>
            <a:pPr algn="ctr" fontAlgn="base"/>
            <a:endParaRPr lang="en-IN" sz="2200" b="1" dirty="0">
              <a:latin typeface="Roboto" panose="02000000000000000000" pitchFamily="2" charset="0"/>
              <a:ea typeface="Roboto" panose="02000000000000000000" pitchFamily="2" charset="0"/>
            </a:endParaRPr>
          </a:p>
          <a:p>
            <a:pPr algn="ctr" fontAlgn="base"/>
            <a:r>
              <a:rPr lang="en-IN" sz="2200" b="1" dirty="0">
                <a:latin typeface="Roboto" panose="02000000000000000000" pitchFamily="2" charset="0"/>
                <a:ea typeface="Roboto" panose="02000000000000000000" pitchFamily="2" charset="0"/>
              </a:rPr>
              <a:t>Shireen J Jejeebhoy</a:t>
            </a:r>
          </a:p>
          <a:p>
            <a:pPr algn="ctr" fontAlgn="base"/>
            <a:r>
              <a:rPr lang="en-IN" sz="2200" dirty="0">
                <a:latin typeface="Roboto" panose="02000000000000000000" pitchFamily="2" charset="0"/>
                <a:ea typeface="Roboto" panose="02000000000000000000" pitchFamily="2" charset="0"/>
              </a:rPr>
              <a:t>AKSHA Centre for Equity and Wellbeing</a:t>
            </a:r>
          </a:p>
          <a:p>
            <a:pPr algn="ctr" fontAlgn="base"/>
            <a:endParaRPr lang="en-IN" sz="2200" b="1" dirty="0">
              <a:latin typeface="Roboto" panose="02000000000000000000" pitchFamily="2" charset="0"/>
              <a:ea typeface="Roboto" panose="02000000000000000000" pitchFamily="2" charset="0"/>
            </a:endParaRPr>
          </a:p>
          <a:p>
            <a:pPr algn="ctr" fontAlgn="base"/>
            <a:r>
              <a:rPr lang="en-IN" sz="2200" b="1" dirty="0">
                <a:latin typeface="Roboto" panose="02000000000000000000" pitchFamily="2" charset="0"/>
                <a:ea typeface="Roboto" panose="02000000000000000000" pitchFamily="2" charset="0"/>
              </a:rPr>
              <a:t>Presented at the Stakeholders’ Consultation: Onward to ICPD@25 Nairobi Summit</a:t>
            </a:r>
          </a:p>
          <a:p>
            <a:pPr algn="ctr" fontAlgn="base"/>
            <a:r>
              <a:rPr lang="en-IN" sz="2200" b="1" dirty="0">
                <a:latin typeface="Roboto" panose="02000000000000000000" pitchFamily="2" charset="0"/>
                <a:ea typeface="Roboto" panose="02000000000000000000" pitchFamily="2" charset="0"/>
              </a:rPr>
              <a:t>18 October 2019</a:t>
            </a:r>
          </a:p>
          <a:p>
            <a:pPr algn="ctr" fontAlgn="base"/>
            <a:endParaRPr lang="en-IN" sz="2133" b="1" dirty="0">
              <a:latin typeface="Roboto" panose="02000000000000000000" pitchFamily="2" charset="0"/>
              <a:ea typeface="Roboto" panose="02000000000000000000" pitchFamily="2" charset="0"/>
            </a:endParaRPr>
          </a:p>
        </p:txBody>
      </p:sp>
      <p:pic>
        <p:nvPicPr>
          <p:cNvPr id="6" name="Picture 2">
            <a:extLst>
              <a:ext uri="{FF2B5EF4-FFF2-40B4-BE49-F238E27FC236}">
                <a16:creationId xmlns:a16="http://schemas.microsoft.com/office/drawing/2014/main" xmlns="" id="{FA3E2DC0-AEF0-423E-82FE-28365AA81F1C}"/>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BAFE530C-3580-46B4-921A-9D3A206A71C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239579" y="6536112"/>
            <a:ext cx="952464" cy="321913"/>
          </a:xfrm>
          <a:prstGeom prst="rect">
            <a:avLst/>
          </a:prstGeom>
        </p:spPr>
      </p:pic>
    </p:spTree>
    <p:extLst>
      <p:ext uri="{BB962C8B-B14F-4D97-AF65-F5344CB8AC3E}">
        <p14:creationId xmlns:p14="http://schemas.microsoft.com/office/powerpoint/2010/main" xmlns="" val="176060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Nairobi Commitments: Increasing financial commitment</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6494085"/>
          </a:xfrm>
          <a:prstGeom prst="rect">
            <a:avLst/>
          </a:prstGeom>
          <a:noFill/>
        </p:spPr>
        <p:txBody>
          <a:bodyPr wrap="square" rtlCol="0">
            <a:spAutoFit/>
          </a:bodyPr>
          <a:lstStyle/>
          <a:p>
            <a:pPr algn="just"/>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Intensify efforts for the full, effective and accelerated funding of the ICPD POA, SDGs…. (T1, C1)</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err="1">
                <a:solidFill>
                  <a:srgbClr val="0070C0"/>
                </a:solidFill>
                <a:latin typeface="Calibri" panose="020F0502020204030204" pitchFamily="34" charset="0"/>
                <a:cs typeface="Calibri"/>
              </a:rPr>
              <a:t>Mobilise</a:t>
            </a:r>
            <a:r>
              <a:rPr lang="en-US" sz="2600" b="1" dirty="0">
                <a:solidFill>
                  <a:srgbClr val="0070C0"/>
                </a:solidFill>
                <a:latin typeface="Calibri" panose="020F0502020204030204" pitchFamily="34" charset="0"/>
                <a:cs typeface="Calibri"/>
              </a:rPr>
              <a:t> required funding to finish the ICPD POA and sustain the gains already made (T4)</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Increase domestic financing, and explore new and innovative financing instruments and structures… (C6)</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Increase international funding and financing for the full, effective and accelerated implementation of the ICPD POA (C7)</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4120570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Increasing financial commitment: interesting sessions</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4493538"/>
          </a:xfrm>
          <a:prstGeom prst="rect">
            <a:avLst/>
          </a:prstGeom>
          <a:noFill/>
        </p:spPr>
        <p:txBody>
          <a:bodyPr wrap="square" rtlCol="0">
            <a:spAutoFit/>
          </a:bodyPr>
          <a:lstStyle/>
          <a:p>
            <a:pPr algn="just"/>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Member States &amp; Other Stakeholders Commitment Statements </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Building Financing momentum: The Investment case for ICPD </a:t>
            </a:r>
            <a:r>
              <a:rPr lang="en-US" sz="2600" b="1" dirty="0" err="1">
                <a:solidFill>
                  <a:srgbClr val="0070C0"/>
                </a:solidFill>
                <a:latin typeface="Calibri" panose="020F0502020204030204" pitchFamily="34" charset="0"/>
                <a:cs typeface="Calibri"/>
              </a:rPr>
              <a:t>PoA</a:t>
            </a:r>
            <a:r>
              <a:rPr lang="en-US" sz="2600" b="1" dirty="0">
                <a:solidFill>
                  <a:srgbClr val="0070C0"/>
                </a:solidFill>
                <a:latin typeface="Calibri" panose="020F0502020204030204" pitchFamily="34" charset="0"/>
                <a:cs typeface="Calibri"/>
              </a:rPr>
              <a:t> costs and gaps</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Closing the Gap: How the Private Sector Can Fulfill the Promise of ICPD for Women &amp; Girls</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Fulfilling the Cairo Promise in a Fragile World</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364571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A word about the process</a:t>
            </a:r>
            <a:endParaRPr lang="en-US" sz="3200" b="1" dirty="0">
              <a:latin typeface="Calibri" panose="020F0502020204030204" pitchFamily="34" charset="0"/>
              <a:cs typeface="Calibri"/>
            </a:endParaRPr>
          </a:p>
        </p:txBody>
      </p:sp>
      <p:sp>
        <p:nvSpPr>
          <p:cNvPr id="3" name="TextBox 2"/>
          <p:cNvSpPr txBox="1"/>
          <p:nvPr/>
        </p:nvSpPr>
        <p:spPr>
          <a:xfrm>
            <a:off x="239349" y="715369"/>
            <a:ext cx="11800467" cy="7694414"/>
          </a:xfrm>
          <a:prstGeom prst="rect">
            <a:avLst/>
          </a:prstGeom>
          <a:noFill/>
        </p:spPr>
        <p:txBody>
          <a:bodyPr wrap="square" rtlCol="0">
            <a:spAutoFit/>
          </a:bodyPr>
          <a:lstStyle/>
          <a:p>
            <a:pPr marL="285744" indent="-285744" algn="just">
              <a:buFont typeface="Arial"/>
              <a:buChar char="•"/>
            </a:pPr>
            <a:r>
              <a:rPr lang="en-US" sz="2600" b="1" dirty="0">
                <a:solidFill>
                  <a:srgbClr val="0070C0"/>
                </a:solidFill>
                <a:latin typeface="Calibri" panose="020F0502020204030204" pitchFamily="34" charset="0"/>
                <a:cs typeface="Calibri"/>
              </a:rPr>
              <a:t>Two guiding committees: International Steering Committee (ISC) and International Programme Committee (IPC)</a:t>
            </a:r>
          </a:p>
          <a:p>
            <a:pPr marL="742944" lvl="1" indent="-285744" algn="just">
              <a:buFont typeface="Arial"/>
              <a:buChar char="•"/>
            </a:pPr>
            <a:r>
              <a:rPr lang="en-US" sz="2600" b="1" dirty="0">
                <a:solidFill>
                  <a:srgbClr val="0070C0"/>
                </a:solidFill>
                <a:latin typeface="Calibri" panose="020F0502020204030204" pitchFamily="34" charset="0"/>
                <a:cs typeface="Calibri"/>
              </a:rPr>
              <a:t>ISC largely focused on preparing the commitments</a:t>
            </a:r>
          </a:p>
          <a:p>
            <a:pPr marL="1200144" lvl="2" indent="-285744" algn="just">
              <a:buFont typeface="Arial"/>
              <a:buChar char="•"/>
            </a:pPr>
            <a:r>
              <a:rPr lang="en-US" sz="2600" b="1" dirty="0">
                <a:solidFill>
                  <a:srgbClr val="0070C0"/>
                </a:solidFill>
                <a:latin typeface="Calibri" panose="020F0502020204030204" pitchFamily="34" charset="0"/>
                <a:cs typeface="Calibri"/>
              </a:rPr>
              <a:t>Large group, with representation of governments, UNFPA, as well as youth groups, academics, women’s groups….</a:t>
            </a:r>
          </a:p>
          <a:p>
            <a:pPr marL="1200144" lvl="2" indent="-285744" algn="just">
              <a:buFont typeface="Arial"/>
              <a:buChar char="•"/>
            </a:pPr>
            <a:r>
              <a:rPr lang="en-US" sz="2600" b="1" dirty="0">
                <a:solidFill>
                  <a:srgbClr val="0070C0"/>
                </a:solidFill>
                <a:latin typeface="Calibri" panose="020F0502020204030204" pitchFamily="34" charset="0"/>
                <a:cs typeface="Calibri"/>
              </a:rPr>
              <a:t>No real input into programme design</a:t>
            </a:r>
          </a:p>
          <a:p>
            <a:pPr marL="1200144" lvl="2" indent="-285744" algn="just">
              <a:buFont typeface="Arial"/>
              <a:buChar char="•"/>
            </a:pPr>
            <a:r>
              <a:rPr lang="en-US" sz="2600" b="1" dirty="0">
                <a:solidFill>
                  <a:srgbClr val="0070C0"/>
                </a:solidFill>
                <a:latin typeface="Calibri" panose="020F0502020204030204" pitchFamily="34" charset="0"/>
                <a:cs typeface="Calibri"/>
              </a:rPr>
              <a:t>Regular zoom meetings, ~8 over this year</a:t>
            </a:r>
          </a:p>
          <a:p>
            <a:pPr marL="742944" lvl="1" indent="-285744" algn="just">
              <a:buFont typeface="Arial"/>
              <a:buChar char="•"/>
            </a:pPr>
            <a:r>
              <a:rPr lang="en-US" sz="2600" b="1" dirty="0">
                <a:solidFill>
                  <a:srgbClr val="0070C0"/>
                </a:solidFill>
                <a:latin typeface="Calibri" panose="020F0502020204030204" pitchFamily="34" charset="0"/>
                <a:cs typeface="Calibri"/>
              </a:rPr>
              <a:t>IPC largely focused on shaping the summit programme</a:t>
            </a:r>
          </a:p>
          <a:p>
            <a:pPr marL="1200144" lvl="2" indent="-285744" algn="just">
              <a:buFont typeface="Arial"/>
              <a:buChar char="•"/>
            </a:pPr>
            <a:r>
              <a:rPr lang="en-US" sz="2600" b="1" dirty="0">
                <a:solidFill>
                  <a:srgbClr val="0070C0"/>
                </a:solidFill>
                <a:latin typeface="Calibri" panose="020F0502020204030204" pitchFamily="34" charset="0"/>
                <a:cs typeface="Calibri"/>
              </a:rPr>
              <a:t>Descriptions of sessions on the website</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“Not the usual UN conference” – more participatory, more youth voices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Geared to arrive at concrete commitments, and have been transparent and inclusive in the process – invited suggestions on various versions of the commitments…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298920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The summit format</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5293757"/>
          </a:xfrm>
          <a:prstGeom prst="rect">
            <a:avLst/>
          </a:prstGeom>
          <a:noFill/>
        </p:spPr>
        <p:txBody>
          <a:bodyPr wrap="square" rtlCol="0">
            <a:spAutoFit/>
          </a:bodyPr>
          <a:lstStyle/>
          <a:p>
            <a:pPr algn="just"/>
            <a:r>
              <a:rPr lang="en-US" sz="2600" b="1" dirty="0">
                <a:solidFill>
                  <a:srgbClr val="0070C0"/>
                </a:solidFill>
                <a:latin typeface="Calibri" panose="020F0502020204030204" pitchFamily="34" charset="0"/>
                <a:cs typeface="Calibri"/>
              </a:rPr>
              <a:t>4500 people already registered, expect &gt;5000</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30 heads for state, governments and prime ministers, 80-90 ministers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Large number of leaders of international organizations…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Huge youth representation</a:t>
            </a:r>
          </a:p>
          <a:p>
            <a:pPr algn="just"/>
            <a:endParaRPr lang="en-US" sz="2600" b="1" dirty="0">
              <a:solidFill>
                <a:srgbClr val="0070C0"/>
              </a:solidFill>
              <a:latin typeface="Calibri" panose="020F0502020204030204" pitchFamily="34" charset="0"/>
              <a:cs typeface="Calibri"/>
            </a:endParaRPr>
          </a:p>
          <a:p>
            <a:pPr algn="just"/>
            <a:r>
              <a:rPr lang="en-US" sz="2600" b="1" dirty="0">
                <a:solidFill>
                  <a:srgbClr val="0070C0"/>
                </a:solidFill>
                <a:latin typeface="Calibri" panose="020F0502020204030204" pitchFamily="34" charset="0"/>
                <a:cs typeface="Calibri"/>
              </a:rPr>
              <a:t>There will be a combination of:</a:t>
            </a:r>
          </a:p>
          <a:p>
            <a:pPr marL="285744" indent="-285744" algn="just">
              <a:buFont typeface="Arial"/>
              <a:buChar char="•"/>
            </a:pPr>
            <a:r>
              <a:rPr lang="en-US" sz="2600" b="1" dirty="0">
                <a:solidFill>
                  <a:srgbClr val="0070C0"/>
                </a:solidFill>
                <a:latin typeface="Calibri" panose="020F0502020204030204" pitchFamily="34" charset="0"/>
                <a:cs typeface="Calibri"/>
              </a:rPr>
              <a:t>“High level” plenary sessions </a:t>
            </a:r>
          </a:p>
          <a:p>
            <a:pPr marL="285744" indent="-285744" algn="just">
              <a:buFont typeface="Arial"/>
              <a:buChar char="•"/>
            </a:pPr>
            <a:r>
              <a:rPr lang="en-US" sz="2600" b="1" dirty="0">
                <a:solidFill>
                  <a:srgbClr val="0070C0"/>
                </a:solidFill>
                <a:latin typeface="Calibri" panose="020F0502020204030204" pitchFamily="34" charset="0"/>
                <a:cs typeface="Calibri"/>
              </a:rPr>
              <a:t>Strategic “signature” sessions</a:t>
            </a:r>
          </a:p>
          <a:p>
            <a:pPr marL="285744" indent="-285744" algn="just">
              <a:buFont typeface="Arial"/>
              <a:buChar char="•"/>
            </a:pPr>
            <a:r>
              <a:rPr lang="en-US" sz="2600" b="1" dirty="0">
                <a:solidFill>
                  <a:srgbClr val="0070C0"/>
                </a:solidFill>
                <a:latin typeface="Calibri" panose="020F0502020204030204" pitchFamily="34" charset="0"/>
                <a:cs typeface="Calibri"/>
              </a:rPr>
              <a:t>Concurrent sessions</a:t>
            </a:r>
          </a:p>
          <a:p>
            <a:pPr marL="285744" indent="-285744" algn="just">
              <a:buFont typeface="Arial"/>
              <a:buChar char="•"/>
            </a:pPr>
            <a:r>
              <a:rPr lang="en-US" sz="2600" b="1" dirty="0">
                <a:solidFill>
                  <a:srgbClr val="0070C0"/>
                </a:solidFill>
                <a:latin typeface="Calibri" panose="020F0502020204030204" pitchFamily="34" charset="0"/>
                <a:cs typeface="Calibri"/>
              </a:rPr>
              <a:t>Open dialogue series</a:t>
            </a:r>
          </a:p>
          <a:p>
            <a:pPr marL="285744" indent="-285744" algn="just">
              <a:buFont typeface="Arial"/>
              <a:buChar char="•"/>
            </a:pPr>
            <a:r>
              <a:rPr lang="en-US" sz="2600" b="1" dirty="0">
                <a:solidFill>
                  <a:srgbClr val="0070C0"/>
                </a:solidFill>
                <a:latin typeface="Calibri" panose="020F0502020204030204" pitchFamily="34" charset="0"/>
                <a:cs typeface="Calibri"/>
              </a:rPr>
              <a:t>Community hub – big tent allowing for lightning (spontaneous?) sessions, interactive</a:t>
            </a:r>
          </a:p>
          <a:p>
            <a:pPr marL="285744" indent="-285744" algn="just">
              <a:buFont typeface="Arial"/>
              <a:buChar char="•"/>
            </a:pPr>
            <a:r>
              <a:rPr lang="en-US" sz="2600" b="1" dirty="0">
                <a:solidFill>
                  <a:srgbClr val="0070C0"/>
                </a:solidFill>
                <a:latin typeface="Calibri" panose="020F0502020204030204" pitchFamily="34" charset="0"/>
                <a:cs typeface="Calibri"/>
              </a:rPr>
              <a:t>Commitments session</a:t>
            </a: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529613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Making commitments</a:t>
            </a:r>
            <a:endParaRPr lang="en-US" sz="3200" b="1" dirty="0">
              <a:latin typeface="Calibri" panose="020F0502020204030204" pitchFamily="34" charset="0"/>
              <a:cs typeface="Calibri"/>
            </a:endParaRPr>
          </a:p>
        </p:txBody>
      </p:sp>
      <p:sp>
        <p:nvSpPr>
          <p:cNvPr id="3" name="TextBox 2"/>
          <p:cNvSpPr txBox="1"/>
          <p:nvPr/>
        </p:nvSpPr>
        <p:spPr>
          <a:xfrm>
            <a:off x="239349" y="841497"/>
            <a:ext cx="11800467" cy="5693866"/>
          </a:xfrm>
          <a:prstGeom prst="rect">
            <a:avLst/>
          </a:prstGeom>
          <a:noFill/>
        </p:spPr>
        <p:txBody>
          <a:bodyPr wrap="square" rtlCol="0">
            <a:spAutoFit/>
          </a:bodyPr>
          <a:lstStyle/>
          <a:p>
            <a:pPr marL="285744" indent="-285744" algn="just">
              <a:buFont typeface="Arial"/>
              <a:buChar char="•"/>
            </a:pPr>
            <a:r>
              <a:rPr lang="en-US" sz="2600" b="1" dirty="0">
                <a:solidFill>
                  <a:srgbClr val="0070C0"/>
                </a:solidFill>
                <a:latin typeface="Calibri" panose="020F0502020204030204" pitchFamily="34" charset="0"/>
                <a:cs typeface="Calibri"/>
              </a:rPr>
              <a:t>Getting concrete commitments from governments, and development partners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Written commitments, which can be presented during the Summit</a:t>
            </a:r>
          </a:p>
          <a:p>
            <a:pPr marL="742944" lvl="1" indent="-285744" algn="just">
              <a:buFont typeface="Arial"/>
              <a:buChar char="•"/>
            </a:pPr>
            <a:r>
              <a:rPr lang="en-US" sz="2600" b="1" dirty="0">
                <a:solidFill>
                  <a:srgbClr val="0070C0"/>
                </a:solidFill>
                <a:latin typeface="Calibri" panose="020F0502020204030204" pitchFamily="34" charset="0"/>
                <a:cs typeface="Calibri"/>
              </a:rPr>
              <a:t>Registered summit participants can register their commitments </a:t>
            </a:r>
            <a:r>
              <a:rPr lang="en-US" sz="2600" b="1" dirty="0">
                <a:solidFill>
                  <a:srgbClr val="0070C0"/>
                </a:solidFill>
                <a:latin typeface="Calibri" panose="020F0502020204030204" pitchFamily="34" charset="0"/>
                <a:cs typeface="Calibri"/>
                <a:hlinkClick r:id="rId3"/>
              </a:rPr>
              <a:t>https://www.nairobisummiticpd.org/add-commitment</a:t>
            </a:r>
            <a:endParaRPr lang="en-US" sz="2600" b="1" dirty="0">
              <a:solidFill>
                <a:srgbClr val="0070C0"/>
              </a:solidFill>
              <a:latin typeface="Calibri" panose="020F0502020204030204" pitchFamily="34" charset="0"/>
              <a:cs typeface="Calibri"/>
            </a:endParaRPr>
          </a:p>
          <a:p>
            <a:pPr marL="742944" lvl="1" indent="-285744" algn="just">
              <a:buFont typeface="Arial"/>
              <a:buChar char="•"/>
            </a:pPr>
            <a:r>
              <a:rPr lang="en-US" sz="2600" b="1" dirty="0">
                <a:solidFill>
                  <a:srgbClr val="0070C0"/>
                </a:solidFill>
                <a:latin typeface="Calibri" panose="020F0502020204030204" pitchFamily="34" charset="0"/>
                <a:cs typeface="Calibri"/>
              </a:rPr>
              <a:t>guidance note for formulation of national and partner commitments available in the Nairobi Summit website (page is live):</a:t>
            </a:r>
          </a:p>
          <a:p>
            <a:pPr marL="742944" lvl="1" indent="-285744" algn="just">
              <a:buFont typeface="Arial"/>
              <a:buChar char="•"/>
            </a:pPr>
            <a:r>
              <a:rPr lang="en-US" sz="2600" b="1" dirty="0">
                <a:solidFill>
                  <a:srgbClr val="0070C0"/>
                </a:solidFill>
                <a:latin typeface="Calibri" panose="020F0502020204030204" pitchFamily="34" charset="0"/>
                <a:cs typeface="Calibri"/>
              </a:rPr>
              <a:t>  </a:t>
            </a:r>
            <a:r>
              <a:rPr lang="en-US" sz="2600" b="1" dirty="0">
                <a:solidFill>
                  <a:srgbClr val="0070C0"/>
                </a:solidFill>
                <a:latin typeface="Calibri" panose="020F0502020204030204" pitchFamily="34" charset="0"/>
                <a:cs typeface="Calibri"/>
                <a:hlinkClick r:id="rId4"/>
              </a:rPr>
              <a:t>https://www.nairobisummiticpd.org/content/guideline%C2%A0-developing-and-formulating-national-and-partner-commitments-nairobi-summit-icpd25</a:t>
            </a:r>
            <a:endParaRPr lang="en-US" sz="2600" b="1" dirty="0">
              <a:solidFill>
                <a:srgbClr val="0070C0"/>
              </a:solidFill>
              <a:latin typeface="Calibri" panose="020F0502020204030204" pitchFamily="34" charset="0"/>
              <a:cs typeface="Calibri"/>
            </a:endParaRPr>
          </a:p>
          <a:p>
            <a:pPr marL="742944" lvl="1"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Open mic: Deadline is October 31</a:t>
            </a:r>
            <a:r>
              <a:rPr lang="en-US" sz="2600" b="1" baseline="30000" dirty="0">
                <a:solidFill>
                  <a:srgbClr val="0070C0"/>
                </a:solidFill>
                <a:latin typeface="Calibri" panose="020F0502020204030204" pitchFamily="34" charset="0"/>
                <a:cs typeface="Calibri"/>
              </a:rPr>
              <a:t>st</a:t>
            </a:r>
            <a:r>
              <a:rPr lang="en-US" sz="2600" b="1" dirty="0">
                <a:solidFill>
                  <a:srgbClr val="0070C0"/>
                </a:solidFill>
                <a:latin typeface="Calibri" panose="020F0502020204030204" pitchFamily="34" charset="0"/>
                <a:cs typeface="Calibri"/>
              </a:rPr>
              <a:t> if you want to present a commitment (3 minutes)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No editorial changes on commitments, but inappropriate language will be edited</a:t>
            </a: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335360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Objectives</a:t>
            </a:r>
            <a:endParaRPr lang="en-US" sz="3200" b="1" dirty="0">
              <a:latin typeface="Calibri" panose="020F0502020204030204" pitchFamily="34" charset="0"/>
              <a:cs typeface="Calibri"/>
            </a:endParaRPr>
          </a:p>
        </p:txBody>
      </p:sp>
      <p:sp>
        <p:nvSpPr>
          <p:cNvPr id="3" name="TextBox 2"/>
          <p:cNvSpPr txBox="1"/>
          <p:nvPr/>
        </p:nvSpPr>
        <p:spPr>
          <a:xfrm>
            <a:off x="239349" y="762667"/>
            <a:ext cx="11800467" cy="5693866"/>
          </a:xfrm>
          <a:prstGeom prst="rect">
            <a:avLst/>
          </a:prstGeom>
          <a:noFill/>
        </p:spPr>
        <p:txBody>
          <a:bodyPr wrap="square" rtlCol="0">
            <a:spAutoFit/>
          </a:bodyPr>
          <a:lstStyle/>
          <a:p>
            <a:pPr marL="285744" indent="-285744" algn="just">
              <a:buFont typeface="Arial"/>
              <a:buChar char="•"/>
            </a:pPr>
            <a:r>
              <a:rPr lang="en-US" sz="2600" b="1" dirty="0">
                <a:solidFill>
                  <a:srgbClr val="0070C0"/>
                </a:solidFill>
                <a:latin typeface="Calibri" panose="020F0502020204030204" pitchFamily="34" charset="0"/>
                <a:cs typeface="Calibri"/>
              </a:rPr>
              <a:t>Celebrate the progress, but acknowledge the unfinished Cairo agenda. “The promise of the ICPD POA remains a distant reality for millions of people across the world,” especially in the context of Agenda 2030 and the SDGs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Regain the lost momentum -- recommit political, programme and financial commitments to advancing the ICPD agenda</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742944" lvl="1" indent="-285744" algn="just">
              <a:buFont typeface="Arial"/>
              <a:buChar char="•"/>
            </a:pPr>
            <a:r>
              <a:rPr lang="en-US" sz="2600" b="1" dirty="0">
                <a:solidFill>
                  <a:srgbClr val="0070C0"/>
                </a:solidFill>
                <a:latin typeface="Calibri" panose="020F0502020204030204" pitchFamily="34" charset="0"/>
                <a:cs typeface="Calibri"/>
              </a:rPr>
              <a:t>“To </a:t>
            </a:r>
            <a:r>
              <a:rPr lang="en-US" sz="2600" b="1" dirty="0" err="1">
                <a:solidFill>
                  <a:srgbClr val="0070C0"/>
                </a:solidFill>
                <a:latin typeface="Calibri" panose="020F0502020204030204" pitchFamily="34" charset="0"/>
                <a:cs typeface="Calibri"/>
              </a:rPr>
              <a:t>galvanise</a:t>
            </a:r>
            <a:r>
              <a:rPr lang="en-US" sz="2600" b="1" dirty="0">
                <a:solidFill>
                  <a:srgbClr val="0070C0"/>
                </a:solidFill>
                <a:latin typeface="Calibri" panose="020F0502020204030204" pitchFamily="34" charset="0"/>
                <a:cs typeface="Calibri"/>
              </a:rPr>
              <a:t> change and </a:t>
            </a:r>
            <a:r>
              <a:rPr lang="en-US" sz="2600" b="1" dirty="0" err="1">
                <a:solidFill>
                  <a:srgbClr val="0070C0"/>
                </a:solidFill>
                <a:latin typeface="Calibri" panose="020F0502020204030204" pitchFamily="34" charset="0"/>
                <a:cs typeface="Calibri"/>
              </a:rPr>
              <a:t>mobilise</a:t>
            </a:r>
            <a:r>
              <a:rPr lang="en-US" sz="2600" b="1" dirty="0">
                <a:solidFill>
                  <a:srgbClr val="0070C0"/>
                </a:solidFill>
                <a:latin typeface="Calibri" panose="020F0502020204030204" pitchFamily="34" charset="0"/>
                <a:cs typeface="Calibri"/>
              </a:rPr>
              <a:t> leadership in addressing persistent and emerging challenges related to the ICPD POA.”</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742944" lvl="1" indent="-285744" algn="just">
              <a:buFont typeface="Arial"/>
              <a:buChar char="•"/>
            </a:pPr>
            <a:r>
              <a:rPr lang="en-US" sz="2600" b="1" dirty="0">
                <a:solidFill>
                  <a:srgbClr val="0070C0"/>
                </a:solidFill>
                <a:latin typeface="Calibri" panose="020F0502020204030204" pitchFamily="34" charset="0"/>
                <a:cs typeface="Calibri"/>
              </a:rPr>
              <a:t>“To </a:t>
            </a:r>
            <a:r>
              <a:rPr lang="en-US" sz="2600" b="1" dirty="0" err="1">
                <a:solidFill>
                  <a:srgbClr val="0070C0"/>
                </a:solidFill>
                <a:latin typeface="Calibri" panose="020F0502020204030204" pitchFamily="34" charset="0"/>
                <a:cs typeface="Calibri"/>
              </a:rPr>
              <a:t>mobilise</a:t>
            </a:r>
            <a:r>
              <a:rPr lang="en-US" sz="2600" b="1" dirty="0">
                <a:solidFill>
                  <a:srgbClr val="0070C0"/>
                </a:solidFill>
                <a:latin typeface="Calibri" panose="020F0502020204030204" pitchFamily="34" charset="0"/>
                <a:cs typeface="Calibri"/>
              </a:rPr>
              <a:t> political and financial momentum to advance the ICPD agenda.. In particular around harnessing the demographic dividend, reducing preventable maternal and child mortality, the unmet need for family planning, and eliminating violence and harmful practices against women and girls.”</a:t>
            </a: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427419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A word about the Summit</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6093976"/>
          </a:xfrm>
          <a:prstGeom prst="rect">
            <a:avLst/>
          </a:prstGeom>
          <a:noFill/>
        </p:spPr>
        <p:txBody>
          <a:bodyPr wrap="square" rtlCol="0">
            <a:spAutoFit/>
          </a:bodyPr>
          <a:lstStyle/>
          <a:p>
            <a:pPr marL="285744" indent="-285744" algn="just">
              <a:buFont typeface="Arial"/>
              <a:buChar char="•"/>
            </a:pPr>
            <a:r>
              <a:rPr lang="en-US" sz="2600" b="1" dirty="0">
                <a:solidFill>
                  <a:srgbClr val="0070C0"/>
                </a:solidFill>
                <a:latin typeface="Calibri" panose="020F0502020204030204" pitchFamily="34" charset="0"/>
                <a:cs typeface="Calibri"/>
              </a:rPr>
              <a:t>Convened by the Govts of Kenya and Denmark, together with UNFPA</a:t>
            </a:r>
          </a:p>
          <a:p>
            <a:pPr algn="just"/>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Offer an inclusive platform for a broad range of stakeholders to advance rights and choices for all</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Idea is to bring together a broad range of stakeholders to pledge to and support global commitments to advance the ICPD agenda, complemented by concrete and specific national commitments.</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r>
              <a:rPr lang="en-US" sz="2600" b="1" dirty="0">
                <a:solidFill>
                  <a:srgbClr val="0070C0"/>
                </a:solidFill>
                <a:latin typeface="Calibri" panose="020F0502020204030204" pitchFamily="34" charset="0"/>
                <a:cs typeface="Calibri"/>
              </a:rPr>
              <a:t>Commitments have been drafted, contain:</a:t>
            </a:r>
          </a:p>
          <a:p>
            <a:pPr marL="742944" lvl="1" indent="-285744" algn="just">
              <a:buFont typeface="Arial"/>
              <a:buChar char="•"/>
            </a:pPr>
            <a:r>
              <a:rPr lang="en-US" sz="2600" b="1" dirty="0">
                <a:solidFill>
                  <a:srgbClr val="0070C0"/>
                </a:solidFill>
                <a:latin typeface="Calibri" panose="020F0502020204030204" pitchFamily="34" charset="0"/>
                <a:cs typeface="Calibri"/>
              </a:rPr>
              <a:t>Six general themes (T)</a:t>
            </a:r>
          </a:p>
          <a:p>
            <a:pPr marL="742944" lvl="1" indent="-285744" algn="just">
              <a:buFont typeface="Arial"/>
              <a:buChar char="•"/>
            </a:pPr>
            <a:r>
              <a:rPr lang="en-US" sz="2600" b="1" dirty="0">
                <a:solidFill>
                  <a:srgbClr val="0070C0"/>
                </a:solidFill>
                <a:latin typeface="Calibri" panose="020F0502020204030204" pitchFamily="34" charset="0"/>
                <a:cs typeface="Calibri"/>
              </a:rPr>
              <a:t>12 overarching commitments (C)</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64822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Nairobi Commitments: SRHR</a:t>
            </a:r>
            <a:endParaRPr lang="en-US" sz="3200" b="1" dirty="0">
              <a:latin typeface="Calibri" panose="020F0502020204030204" pitchFamily="34" charset="0"/>
              <a:cs typeface="Calibri"/>
            </a:endParaRPr>
          </a:p>
        </p:txBody>
      </p:sp>
      <p:sp>
        <p:nvSpPr>
          <p:cNvPr id="3" name="TextBox 2"/>
          <p:cNvSpPr txBox="1"/>
          <p:nvPr/>
        </p:nvSpPr>
        <p:spPr>
          <a:xfrm>
            <a:off x="239349" y="873029"/>
            <a:ext cx="11800467" cy="5293757"/>
          </a:xfrm>
          <a:prstGeom prst="rect">
            <a:avLst/>
          </a:prstGeom>
          <a:noFill/>
        </p:spPr>
        <p:txBody>
          <a:bodyPr wrap="square" rtlCol="0">
            <a:spAutoFit/>
          </a:bodyPr>
          <a:lstStyle/>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Intensify efforts for the full, effective and accelerated implementation and funding of the ICPD POA, SDGs…. (C1)</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Achieve universal access to SRHR as a part of universal health coverage (T1)</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Zero unmet need for FP information and services, and universal availability of quality, accessible, affordable and safe modern contraceptives (C2)</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Zero preventable maternal deaths and morbidities, including access to safe abortion to the full extent of the law and preventing and avoiding unsafe abortion and post-abortion care (C3)</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Address GBV, strive for zero sexual and GBV…. (C3, T5)</a:t>
            </a: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402369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SRHR related interesting sessions….</a:t>
            </a:r>
            <a:endParaRPr lang="en-US" sz="3200" b="1" dirty="0">
              <a:latin typeface="Calibri" panose="020F0502020204030204" pitchFamily="34" charset="0"/>
              <a:cs typeface="Calibri"/>
            </a:endParaRPr>
          </a:p>
        </p:txBody>
      </p:sp>
      <p:sp>
        <p:nvSpPr>
          <p:cNvPr id="3" name="TextBox 2"/>
          <p:cNvSpPr txBox="1"/>
          <p:nvPr/>
        </p:nvSpPr>
        <p:spPr>
          <a:xfrm>
            <a:off x="239349" y="873029"/>
            <a:ext cx="11800467" cy="6093976"/>
          </a:xfrm>
          <a:prstGeom prst="rect">
            <a:avLst/>
          </a:prstGeom>
          <a:noFill/>
        </p:spPr>
        <p:txBody>
          <a:bodyPr wrap="square" rtlCol="0">
            <a:spAutoFit/>
          </a:bodyPr>
          <a:lstStyle/>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Achieve universal access to SRH</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Integrating SRHR into universal health coverage</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Ending unmet need for FP: RH and contraceptive choices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Zero preventable maternal deaths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Ensuring sage pregnancy and childbearing for all</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Zero deaths from unsafe abortion by 2030</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Ending harmful practices: making commitments real</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Accelerating action to end VAWG</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Leveraging the power of the news media: ending GBV</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Reaching UHC through digital innovations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Improving SRHR and mental health services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Advancing SRR by Counteracting the Anti Choice Manifesto Pushing Back to move Forward</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t>
            </a: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48984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Nairobi Commitments: Inclusiveness and measurement</a:t>
            </a:r>
            <a:endParaRPr lang="en-US" sz="3200" b="1" dirty="0">
              <a:latin typeface="Calibri" panose="020F0502020204030204" pitchFamily="34" charset="0"/>
              <a:cs typeface="Calibri"/>
            </a:endParaRPr>
          </a:p>
        </p:txBody>
      </p:sp>
      <p:sp>
        <p:nvSpPr>
          <p:cNvPr id="3" name="TextBox 2"/>
          <p:cNvSpPr txBox="1"/>
          <p:nvPr/>
        </p:nvSpPr>
        <p:spPr>
          <a:xfrm>
            <a:off x="239349" y="841487"/>
            <a:ext cx="11800467" cy="5693866"/>
          </a:xfrm>
          <a:prstGeom prst="rect">
            <a:avLst/>
          </a:prstGeom>
          <a:noFill/>
        </p:spPr>
        <p:txBody>
          <a:bodyPr wrap="square" rtlCol="0">
            <a:spAutoFit/>
          </a:bodyPr>
          <a:lstStyle/>
          <a:p>
            <a:pPr marL="312738" indent="-312738" algn="just">
              <a:buFont typeface="Arial" panose="020B0604020202020204" pitchFamily="34" charset="0"/>
              <a:buChar char="•"/>
            </a:pPr>
            <a:r>
              <a:rPr lang="en-US" sz="2600" b="1" dirty="0">
                <a:solidFill>
                  <a:srgbClr val="0070C0"/>
                </a:solidFill>
                <a:latin typeface="Calibri" panose="020F0502020204030204" pitchFamily="34" charset="0"/>
                <a:cs typeface="Calibri"/>
              </a:rPr>
              <a:t>Building inclusive societies, where no one is left behind (race, </a:t>
            </a:r>
            <a:r>
              <a:rPr lang="en-US" sz="2600" b="1" dirty="0" err="1">
                <a:solidFill>
                  <a:srgbClr val="0070C0"/>
                </a:solidFill>
                <a:latin typeface="Calibri" panose="020F0502020204030204" pitchFamily="34" charset="0"/>
                <a:cs typeface="Calibri"/>
              </a:rPr>
              <a:t>colour</a:t>
            </a:r>
            <a:r>
              <a:rPr lang="en-US" sz="2600" b="1" dirty="0">
                <a:solidFill>
                  <a:srgbClr val="0070C0"/>
                </a:solidFill>
                <a:latin typeface="Calibri" panose="020F0502020204030204" pitchFamily="34" charset="0"/>
                <a:cs typeface="Calibri"/>
              </a:rPr>
              <a:t>, sex, age, disability, sexual orientation, gender identity..) feel valued and shape their own destiny… (C9)</a:t>
            </a:r>
          </a:p>
          <a:p>
            <a:pPr marL="312738" indent="-312738"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312738" indent="-312738" algn="just">
              <a:buFont typeface="Arial" panose="020B0604020202020204" pitchFamily="34" charset="0"/>
              <a:buChar char="•"/>
            </a:pPr>
            <a:r>
              <a:rPr lang="en-US" sz="2600" b="1" dirty="0">
                <a:solidFill>
                  <a:srgbClr val="0070C0"/>
                </a:solidFill>
                <a:latin typeface="Calibri" panose="020F0502020204030204" pitchFamily="34" charset="0"/>
                <a:cs typeface="Calibri"/>
              </a:rPr>
              <a:t>Eliminate all forms of discrimination against women and girls (C5b)</a:t>
            </a:r>
          </a:p>
          <a:p>
            <a:pPr marL="312738" indent="-312738"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312738" indent="-312738" algn="just">
              <a:buFont typeface="Arial" panose="020B0604020202020204" pitchFamily="34" charset="0"/>
              <a:buChar char="•"/>
            </a:pPr>
            <a:r>
              <a:rPr lang="en-US" sz="2600" b="1" dirty="0">
                <a:solidFill>
                  <a:srgbClr val="0070C0"/>
                </a:solidFill>
                <a:latin typeface="Calibri" panose="020F0502020204030204" pitchFamily="34" charset="0"/>
                <a:cs typeface="Calibri"/>
              </a:rPr>
              <a:t>Ensuring the basic humanitarian needs, including SRHR,  of affected populations in humanitarian and fragile contexts are addressed through the provision of access to SRH information and services, including access to safe abortion to the full extent of the law (C12)</a:t>
            </a:r>
          </a:p>
          <a:p>
            <a:pPr marL="312738" indent="-312738"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312738" indent="-312738" algn="just">
              <a:buFont typeface="Arial" panose="020B0604020202020204" pitchFamily="34" charset="0"/>
              <a:buChar char="•"/>
            </a:pPr>
            <a:r>
              <a:rPr lang="en-US" sz="2600" b="1" dirty="0">
                <a:solidFill>
                  <a:srgbClr val="0070C0"/>
                </a:solidFill>
                <a:latin typeface="Calibri" panose="020F0502020204030204" pitchFamily="34" charset="0"/>
                <a:cs typeface="Calibri"/>
              </a:rPr>
              <a:t>Providing in quality, timely and disaggregated data that are also inclusive of younger adolescents, investing in digital health innovations and improvement of data systems to achieve sustainable development (C10)</a:t>
            </a: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262851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Inclusiveness and measurement: interesting sessions</a:t>
            </a:r>
            <a:endParaRPr lang="en-US" sz="3200" b="1" dirty="0">
              <a:latin typeface="Calibri" panose="020F0502020204030204" pitchFamily="34" charset="0"/>
              <a:cs typeface="Calibri"/>
            </a:endParaRPr>
          </a:p>
        </p:txBody>
      </p:sp>
      <p:sp>
        <p:nvSpPr>
          <p:cNvPr id="3" name="TextBox 2"/>
          <p:cNvSpPr txBox="1"/>
          <p:nvPr/>
        </p:nvSpPr>
        <p:spPr>
          <a:xfrm>
            <a:off x="239349" y="1282935"/>
            <a:ext cx="11800467" cy="5293757"/>
          </a:xfrm>
          <a:prstGeom prst="rect">
            <a:avLst/>
          </a:prstGeom>
          <a:noFill/>
        </p:spPr>
        <p:txBody>
          <a:bodyPr wrap="square" rtlCol="0">
            <a:spAutoFit/>
          </a:bodyPr>
          <a:lstStyle/>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SRHR equity and access in combating discrimination</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Demographic dividend: Building inclusive societies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Tracking commitments and resources for SRHR</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The revolution in inclusiveness: sports and empowerment</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Climate change, adaptation and Justice</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Climate and SRH</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The ability/disability workshop</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Human Rights for All: The Politics of Inclusion</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t>
            </a:r>
          </a:p>
          <a:p>
            <a:pPr algn="just"/>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166513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Nairobi commitments: Huge focus on the young</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6894195"/>
          </a:xfrm>
          <a:prstGeom prst="rect">
            <a:avLst/>
          </a:prstGeom>
          <a:noFill/>
        </p:spPr>
        <p:txBody>
          <a:bodyPr wrap="square" rtlCol="0">
            <a:spAutoFit/>
          </a:bodyPr>
          <a:lstStyle/>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Access for all adolescents and youth, especially girls, to comprehensive and age-responsive information, education, and friendly services to make free and informed choices,… protect themselves from unwanted pregnancy, and to facilitate a safe transition into adulthood (C4)</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Zero sexual and GBV, zero child, early and forced marriage, zero FGC (T3, C5)</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Investing in the education, employment opportunities and health, including FP and SRH health and services of adolescents and youth, especially girls  (C8)</a:t>
            </a:r>
          </a:p>
          <a:p>
            <a:pPr marL="457200" indent="-457200" algn="just">
              <a:buFont typeface="Arial" panose="020B0604020202020204" pitchFamily="34" charset="0"/>
              <a:buChar char="•"/>
            </a:pPr>
            <a:endParaRPr lang="en-US" sz="2600" b="1" dirty="0">
              <a:solidFill>
                <a:srgbClr val="0070C0"/>
              </a:solidFill>
              <a:latin typeface="Calibri" panose="020F0502020204030204" pitchFamily="34" charset="0"/>
              <a:cs typeface="Calibri"/>
            </a:endParaRP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Committing to the notion that nothing about young people’s health and well-being can be discussed and decided upon without their participation (”nothing about us, without us” (C11)</a:t>
            </a: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marL="285744" indent="-285744" algn="just">
              <a:buFont typeface="Arial"/>
              <a:buChar char="•"/>
            </a:pPr>
            <a:endParaRPr lang="en-US" sz="2600" b="1" dirty="0">
              <a:solidFill>
                <a:srgbClr val="0070C0"/>
              </a:solidFill>
              <a:latin typeface="Calibri" panose="020F0502020204030204" pitchFamily="34" charset="0"/>
              <a:cs typeface="Calibri"/>
            </a:endParaRP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79469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64637"/>
            <a:ext cx="10273141" cy="609600"/>
          </a:xfrm>
        </p:spPr>
        <p:txBody>
          <a:bodyPr>
            <a:noAutofit/>
          </a:bodyPr>
          <a:lstStyle/>
          <a:p>
            <a:pPr algn="r"/>
            <a:r>
              <a:rPr lang="en-US" sz="3200" b="1" dirty="0">
                <a:latin typeface="Calibri" panose="020F0502020204030204" pitchFamily="34" charset="0"/>
              </a:rPr>
              <a:t>Focus on the young: interesting sessions…</a:t>
            </a:r>
            <a:endParaRPr lang="en-US" sz="3200" b="1" dirty="0">
              <a:latin typeface="Calibri" panose="020F0502020204030204" pitchFamily="34" charset="0"/>
              <a:cs typeface="Calibri"/>
            </a:endParaRPr>
          </a:p>
        </p:txBody>
      </p:sp>
      <p:sp>
        <p:nvSpPr>
          <p:cNvPr id="3" name="TextBox 2"/>
          <p:cNvSpPr txBox="1"/>
          <p:nvPr/>
        </p:nvSpPr>
        <p:spPr>
          <a:xfrm>
            <a:off x="239349" y="920327"/>
            <a:ext cx="11800467" cy="3693319"/>
          </a:xfrm>
          <a:prstGeom prst="rect">
            <a:avLst/>
          </a:prstGeom>
          <a:noFill/>
        </p:spPr>
        <p:txBody>
          <a:bodyPr wrap="square" rtlCol="0">
            <a:spAutoFit/>
          </a:bodyPr>
          <a:lstStyle/>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Comprehensive sexuality education</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Our bodies, our lives, our world: 1.8 billion reasons why</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Tackling the taboo: sexuality and gender transformative </a:t>
            </a:r>
            <a:r>
              <a:rPr lang="en-US" sz="2600" b="1" dirty="0" err="1">
                <a:solidFill>
                  <a:srgbClr val="0070C0"/>
                </a:solidFill>
                <a:latin typeface="Calibri" panose="020F0502020204030204" pitchFamily="34" charset="0"/>
                <a:cs typeface="Calibri"/>
              </a:rPr>
              <a:t>programmes</a:t>
            </a:r>
            <a:r>
              <a:rPr lang="en-US" sz="2600" b="1" dirty="0">
                <a:solidFill>
                  <a:srgbClr val="0070C0"/>
                </a:solidFill>
                <a:latin typeface="Calibri" panose="020F0502020204030204" pitchFamily="34" charset="0"/>
                <a:cs typeface="Calibri"/>
              </a:rPr>
              <a:t> to end child, early and forced marriage</a:t>
            </a:r>
          </a:p>
          <a:p>
            <a:pPr marL="457200" indent="-457200" algn="just">
              <a:buFont typeface="Arial" panose="020B0604020202020204" pitchFamily="34" charset="0"/>
              <a:buChar char="•"/>
            </a:pPr>
            <a:r>
              <a:rPr lang="en-US" sz="2600" b="1" dirty="0" err="1">
                <a:solidFill>
                  <a:srgbClr val="0070C0"/>
                </a:solidFill>
                <a:latin typeface="Calibri" panose="020F0502020204030204" pitchFamily="34" charset="0"/>
                <a:cs typeface="Calibri"/>
              </a:rPr>
              <a:t>Realising</a:t>
            </a:r>
            <a:r>
              <a:rPr lang="en-US" sz="2600" b="1" dirty="0">
                <a:solidFill>
                  <a:srgbClr val="0070C0"/>
                </a:solidFill>
                <a:latin typeface="Calibri" panose="020F0502020204030204" pitchFamily="34" charset="0"/>
                <a:cs typeface="Calibri"/>
              </a:rPr>
              <a:t> the ICPD agenda with and for girls</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Educational Sector instrumental in sustaining SRHR&amp;UHC</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Teenage girls participation</a:t>
            </a:r>
          </a:p>
          <a:p>
            <a:pPr marL="457200" indent="-457200" algn="just">
              <a:buFont typeface="Arial" panose="020B0604020202020204" pitchFamily="34" charset="0"/>
              <a:buChar char="•"/>
            </a:pPr>
            <a:r>
              <a:rPr lang="en-US" sz="2600" b="1" dirty="0">
                <a:solidFill>
                  <a:srgbClr val="0070C0"/>
                </a:solidFill>
                <a:latin typeface="Calibri" panose="020F0502020204030204" pitchFamily="34" charset="0"/>
                <a:cs typeface="Calibri"/>
              </a:rPr>
              <a:t>Men and boys</a:t>
            </a:r>
          </a:p>
          <a:p>
            <a:pPr algn="just"/>
            <a:endParaRPr lang="en-US" sz="2600" b="1" dirty="0">
              <a:solidFill>
                <a:srgbClr val="0070C0"/>
              </a:solidFill>
              <a:latin typeface="Calibri" panose="020F0502020204030204" pitchFamily="34" charset="0"/>
              <a:cs typeface="Calibri"/>
            </a:endParaRPr>
          </a:p>
        </p:txBody>
      </p:sp>
      <p:pic>
        <p:nvPicPr>
          <p:cNvPr id="5" name="Picture 2">
            <a:extLst>
              <a:ext uri="{FF2B5EF4-FFF2-40B4-BE49-F238E27FC236}">
                <a16:creationId xmlns:a16="http://schemas.microsoft.com/office/drawing/2014/main" xmlns="" id="{F48A2FC4-30A1-4BE2-BAAD-ADE54AA0622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452670"/>
            <a:ext cx="201785" cy="59526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a:extLst>
              <a:ext uri="{FF2B5EF4-FFF2-40B4-BE49-F238E27FC236}">
                <a16:creationId xmlns:a16="http://schemas.microsoft.com/office/drawing/2014/main" xmlns="" id="{762D49E5-54ED-4B0E-97C2-AC04A572C6A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4330" y="6503920"/>
            <a:ext cx="1047713" cy="354105"/>
          </a:xfrm>
          <a:prstGeom prst="rect">
            <a:avLst/>
          </a:prstGeom>
        </p:spPr>
      </p:pic>
    </p:spTree>
    <p:extLst>
      <p:ext uri="{BB962C8B-B14F-4D97-AF65-F5344CB8AC3E}">
        <p14:creationId xmlns:p14="http://schemas.microsoft.com/office/powerpoint/2010/main" xmlns="" val="586132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5470</TotalTime>
  <Words>1334</Words>
  <Application>Microsoft Macintosh PowerPoint</Application>
  <PresentationFormat>Custom</PresentationFormat>
  <Paragraphs>178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Objectives</vt:lpstr>
      <vt:lpstr>A word about the Summit</vt:lpstr>
      <vt:lpstr>Nairobi Commitments: SRHR</vt:lpstr>
      <vt:lpstr>SRHR related interesting sessions….</vt:lpstr>
      <vt:lpstr>Nairobi Commitments: Inclusiveness and measurement</vt:lpstr>
      <vt:lpstr>Inclusiveness and measurement: interesting sessions</vt:lpstr>
      <vt:lpstr>Nairobi commitments: Huge focus on the young</vt:lpstr>
      <vt:lpstr>Focus on the young: interesting sessions…</vt:lpstr>
      <vt:lpstr>Nairobi Commitments: Increasing financial commitment</vt:lpstr>
      <vt:lpstr>Increasing financial commitment: interesting sessions</vt:lpstr>
      <vt:lpstr>A word about the process</vt:lpstr>
      <vt:lpstr>The summit format</vt:lpstr>
      <vt:lpstr>Making commitments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Shireen Jejeebhoy</dc:creator>
  <cp:lastModifiedBy>desktop</cp:lastModifiedBy>
  <cp:revision>31</cp:revision>
  <dcterms:created xsi:type="dcterms:W3CDTF">2019-10-05T10:58:32Z</dcterms:created>
  <dcterms:modified xsi:type="dcterms:W3CDTF">2019-11-04T05:13:47Z</dcterms:modified>
</cp:coreProperties>
</file>